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74" r:id="rId6"/>
    <p:sldId id="267" r:id="rId7"/>
    <p:sldId id="275" r:id="rId8"/>
    <p:sldId id="270" r:id="rId9"/>
    <p:sldId id="276" r:id="rId10"/>
    <p:sldId id="273" r:id="rId11"/>
    <p:sldId id="277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FFCC99"/>
    <a:srgbClr val="FF7171"/>
    <a:srgbClr val="652F6B"/>
    <a:srgbClr val="1E1E4D"/>
    <a:srgbClr val="46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6E1AB-D257-4FFD-A743-AF23CD2680E3}" v="24" dt="2019-03-13T12:30:57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9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54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Jlien Havenaar" userId="72ca774b-b95a-40ad-907f-8db5da0516ef" providerId="ADAL" clId="{3596E1AB-D257-4FFD-A743-AF23CD2680E3}"/>
    <pc:docChg chg="custSel modSld">
      <pc:chgData name="IJlien Havenaar" userId="72ca774b-b95a-40ad-907f-8db5da0516ef" providerId="ADAL" clId="{3596E1AB-D257-4FFD-A743-AF23CD2680E3}" dt="2019-03-13T12:30:57.656" v="23" actId="20577"/>
      <pc:docMkLst>
        <pc:docMk/>
      </pc:docMkLst>
      <pc:sldChg chg="modSp">
        <pc:chgData name="IJlien Havenaar" userId="72ca774b-b95a-40ad-907f-8db5da0516ef" providerId="ADAL" clId="{3596E1AB-D257-4FFD-A743-AF23CD2680E3}" dt="2019-03-13T12:30:57.656" v="23" actId="20577"/>
        <pc:sldMkLst>
          <pc:docMk/>
          <pc:sldMk cId="2665153221" sldId="270"/>
        </pc:sldMkLst>
        <pc:spChg chg="mod">
          <ac:chgData name="IJlien Havenaar" userId="72ca774b-b95a-40ad-907f-8db5da0516ef" providerId="ADAL" clId="{3596E1AB-D257-4FFD-A743-AF23CD2680E3}" dt="2019-03-13T12:30:57.656" v="23" actId="20577"/>
          <ac:spMkLst>
            <pc:docMk/>
            <pc:sldMk cId="2665153221" sldId="270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69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21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08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50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82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811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3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121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909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12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50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AB4EA-20FA-744A-8ADA-40883F1F881E}" type="datetimeFigureOut">
              <a:rPr lang="nl-NL" smtClean="0"/>
              <a:t>13-3-2019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923E8-3AA1-694C-843B-59DD693E4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35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PP_Si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PP_Siriz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1133904"/>
            <a:ext cx="4958862" cy="129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dirty="0">
                <a:solidFill>
                  <a:schemeClr val="bg1"/>
                </a:solidFill>
                <a:latin typeface="Verdana"/>
                <a:cs typeface="Verdana"/>
              </a:rPr>
              <a:t>“Jongeren bewust en weerbaar maken”</a:t>
            </a:r>
            <a:br>
              <a:rPr lang="nl-NL" sz="3000" dirty="0">
                <a:solidFill>
                  <a:schemeClr val="bg1"/>
                </a:solidFill>
                <a:latin typeface="Verdana"/>
                <a:cs typeface="Verdana"/>
              </a:rPr>
            </a:br>
            <a:endParaRPr lang="nl-NL" sz="3000" dirty="0">
              <a:solidFill>
                <a:schemeClr val="bg1"/>
              </a:solidFill>
              <a:latin typeface="Verdana"/>
              <a:cs typeface="Verdana"/>
            </a:endParaRPr>
          </a:p>
          <a:p>
            <a:pPr algn="l"/>
            <a:br>
              <a:rPr lang="nl-NL" sz="3000" dirty="0">
                <a:solidFill>
                  <a:schemeClr val="bg1"/>
                </a:solidFill>
                <a:latin typeface="Verdana"/>
                <a:cs typeface="Verdana"/>
              </a:rPr>
            </a:br>
            <a:endParaRPr lang="nl-NL" sz="3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55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PP_Siriz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1069612" y="1759656"/>
            <a:ext cx="7139206" cy="1299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Siriz geeft </a:t>
            </a:r>
            <a:r>
              <a:rPr lang="nl-NL" sz="3000" b="1" dirty="0">
                <a:solidFill>
                  <a:schemeClr val="bg1"/>
                </a:solidFill>
                <a:latin typeface="Verdana"/>
                <a:cs typeface="Verdana"/>
              </a:rPr>
              <a:t>preventie, </a:t>
            </a:r>
            <a:r>
              <a:rPr lang="nl-NL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ondersteuning en zorg bij onbedoelde zwangerschap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131456" y="3221206"/>
            <a:ext cx="70773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Siriz verzorgt preventielessen over:</a:t>
            </a:r>
          </a:p>
          <a:p>
            <a:endParaRPr lang="nl-NL" sz="16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de impact van een onbedoelde zwangerschap;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weerbaarheid;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wensen en grenzen op het gebied van seksualiteit;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de ontwikkeling van leven.</a:t>
            </a:r>
          </a:p>
          <a:p>
            <a:endParaRPr lang="nl-NL" sz="14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171450" indent="-171450">
              <a:buFont typeface="Arial"/>
              <a:buChar char="•"/>
            </a:pPr>
            <a:endParaRPr lang="nl-NL" sz="1400" dirty="0">
              <a:solidFill>
                <a:schemeClr val="bg1"/>
              </a:solidFill>
              <a:latin typeface="Caecilia Light"/>
              <a:cs typeface="Caecili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95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PP_Siriz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3657599" y="4294667"/>
            <a:ext cx="5029201" cy="1464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“Hulp aan vrouwen die onbedoeld zwanger zijn”</a:t>
            </a:r>
            <a:b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</a:b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6187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PP_Siriz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069612" y="1759656"/>
            <a:ext cx="7139206" cy="129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dirty="0">
                <a:solidFill>
                  <a:srgbClr val="FFCC99"/>
                </a:solidFill>
                <a:latin typeface="Verdana"/>
                <a:cs typeface="Verdana"/>
              </a:rPr>
              <a:t>Siriz geeft preventie,</a:t>
            </a:r>
            <a:r>
              <a:rPr lang="nl-NL" sz="2800" b="1" dirty="0">
                <a:solidFill>
                  <a:schemeClr val="bg1"/>
                </a:solidFill>
                <a:latin typeface="Verdana"/>
                <a:cs typeface="Verdana"/>
              </a:rPr>
              <a:t> ondersteuning</a:t>
            </a:r>
            <a:r>
              <a:rPr lang="nl-NL" sz="2800" b="1" dirty="0">
                <a:solidFill>
                  <a:srgbClr val="FFCC99"/>
                </a:solidFill>
                <a:latin typeface="Verdana"/>
                <a:cs typeface="Verdana"/>
              </a:rPr>
              <a:t> en zorg bij onbedoelde zwangerschap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31456" y="3221206"/>
            <a:ext cx="707736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Ondersteuning bij: </a:t>
            </a:r>
          </a:p>
          <a:p>
            <a:endParaRPr lang="nl-NL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keuze bij een onbedoelde zwangerschap;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uitdragen van een onbedoelde zwangerschap;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zorgwekkende 20 wekenecho;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afstand ter adoptie;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 </a:t>
            </a: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verwerking </a:t>
            </a:r>
            <a:r>
              <a:rPr lang="nl-NL"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een) </a:t>
            </a: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abortus;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vertrouwelijk bevallen.</a:t>
            </a:r>
          </a:p>
          <a:p>
            <a:pPr marL="171450" indent="-171450">
              <a:buFont typeface="Arial"/>
              <a:buChar char="•"/>
            </a:pPr>
            <a:endParaRPr lang="nl-NL" sz="1400" dirty="0">
              <a:solidFill>
                <a:schemeClr val="bg1"/>
              </a:solidFill>
              <a:latin typeface="Caecilia Light"/>
              <a:cs typeface="Caecili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515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1ED5194-E307-4B78-80A7-5644E5B97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1245" y="0"/>
            <a:ext cx="10493365" cy="7033846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714628" y="5073314"/>
            <a:ext cx="4112849" cy="129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“Jonge moeders op weg helpen naar zelfstandigheid”</a:t>
            </a:r>
            <a:b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</a:b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865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PP_Siriz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069612" y="1759656"/>
            <a:ext cx="7139206" cy="1299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b="1" dirty="0">
                <a:solidFill>
                  <a:srgbClr val="FF5B5B"/>
                </a:solidFill>
                <a:latin typeface="Verdana"/>
                <a:cs typeface="Verdana"/>
              </a:rPr>
              <a:t>Siriz geeft preventie, ondersteuning en </a:t>
            </a:r>
            <a:r>
              <a:rPr lang="nl-NL" sz="3000" b="1" dirty="0">
                <a:solidFill>
                  <a:schemeClr val="bg1"/>
                </a:solidFill>
                <a:latin typeface="Verdana"/>
                <a:cs typeface="Verdana"/>
              </a:rPr>
              <a:t>zorg </a:t>
            </a:r>
            <a:r>
              <a:rPr lang="nl-NL" sz="3000" b="1" dirty="0">
                <a:solidFill>
                  <a:srgbClr val="FF5B5B"/>
                </a:solidFill>
                <a:latin typeface="Verdana"/>
                <a:cs typeface="Verdana"/>
              </a:rPr>
              <a:t>bij onbedoelde zwangerschap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31456" y="3221206"/>
            <a:ext cx="7077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Siriz begeleidt jonge moeders en hun kind naar zelfstandigheid:  </a:t>
            </a:r>
          </a:p>
          <a:p>
            <a:endParaRPr lang="nl-NL" sz="16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in leef-/leerhuizen in Gouda en Groningen;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in begeleid wonen huizen in Gouda en Delft;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bg1"/>
                </a:solidFill>
                <a:latin typeface="Verdana"/>
                <a:cs typeface="Verdana"/>
              </a:rPr>
              <a:t>bij opvanggezinnen </a:t>
            </a:r>
            <a:r>
              <a:rPr lang="nl-NL" sz="1600" dirty="0">
                <a:solidFill>
                  <a:schemeClr val="bg1"/>
                </a:solidFill>
                <a:latin typeface="Verdana"/>
                <a:cs typeface="Verdana"/>
              </a:rPr>
              <a:t>in heel Nederland.</a:t>
            </a:r>
          </a:p>
          <a:p>
            <a:endParaRPr lang="nl-NL" sz="1400" dirty="0">
              <a:solidFill>
                <a:schemeClr val="bg1"/>
              </a:solidFill>
              <a:latin typeface="Lato Regular"/>
              <a:cs typeface="Lato Regular"/>
            </a:endParaRPr>
          </a:p>
          <a:p>
            <a:pPr marL="171450" indent="-171450">
              <a:buFont typeface="Arial"/>
              <a:buChar char="•"/>
            </a:pPr>
            <a:endParaRPr lang="nl-NL" sz="1400" dirty="0">
              <a:solidFill>
                <a:schemeClr val="bg1"/>
              </a:solidFill>
              <a:latin typeface="Caecilia Light"/>
              <a:cs typeface="Caecili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529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B282E99-1D02-4CE8-A8E3-5A4EF6592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6947" y="-2384473"/>
            <a:ext cx="9340947" cy="9340947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DF78F99-50D1-4A3A-BA54-2C1D75675C2D}"/>
              </a:ext>
            </a:extLst>
          </p:cNvPr>
          <p:cNvSpPr txBox="1"/>
          <p:nvPr/>
        </p:nvSpPr>
        <p:spPr>
          <a:xfrm>
            <a:off x="3924886" y="2286000"/>
            <a:ext cx="5528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prstClr val="white"/>
                </a:solidFill>
                <a:latin typeface="Verdana"/>
                <a:cs typeface="Verdana"/>
              </a:rPr>
              <a:t>“</a:t>
            </a:r>
            <a:r>
              <a:rPr lang="nl-NL" sz="3200">
                <a:solidFill>
                  <a:prstClr val="white"/>
                </a:solidFill>
                <a:latin typeface="Verdana"/>
                <a:cs typeface="Verdana"/>
              </a:rPr>
              <a:t>Hartelijk bedankt </a:t>
            </a:r>
            <a:endParaRPr lang="nl-NL" sz="3200" dirty="0">
              <a:solidFill>
                <a:prstClr val="white"/>
              </a:solidFill>
              <a:latin typeface="Verdana"/>
              <a:cs typeface="Verdana"/>
            </a:endParaRPr>
          </a:p>
          <a:p>
            <a:r>
              <a:rPr lang="nl-NL" sz="3200" dirty="0">
                <a:solidFill>
                  <a:prstClr val="white"/>
                </a:solidFill>
                <a:latin typeface="Verdana"/>
                <a:cs typeface="Verdana"/>
              </a:rPr>
              <a:t>voor uw gift!”</a:t>
            </a:r>
            <a:br>
              <a:rPr lang="nl-NL" dirty="0">
                <a:solidFill>
                  <a:prstClr val="white"/>
                </a:solidFill>
                <a:latin typeface="Verdana"/>
                <a:cs typeface="Verdana"/>
              </a:rPr>
            </a:br>
            <a:endParaRPr lang="nl-NL" dirty="0">
              <a:solidFill>
                <a:prstClr val="white"/>
              </a:solidFill>
              <a:latin typeface="Verdana"/>
              <a:cs typeface="Verdana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732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fc5ba99-205e-4b22-aa1c-4ae1fcf48e55">
      <Terms xmlns="http://schemas.microsoft.com/office/infopath/2007/PartnerControls"/>
    </TaxKeywordTaxHTField>
    <Beschikbaarheid xmlns="ffc5ba99-205e-4b22-aa1c-4ae1fcf48e55">Belangrijk</Beschikbaarheid>
    <Integriteit xmlns="ffc5ba99-205e-4b22-aa1c-4ae1fcf48e55">Beschermd</Integriteit>
    <Bedrijfsvoering xmlns="ffc5ba99-205e-4b22-aa1c-4ae1fcf48e55" xsi:nil="true"/>
    <TaxCatchAll xmlns="ffc5ba99-205e-4b22-aa1c-4ae1fcf48e55"/>
    <Vertrouwelijkheid xmlns="ffc5ba99-205e-4b22-aa1c-4ae1fcf48e55">Intern</Vertrouwelijkheid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7EA313F915C44B07A1C7AD174CED0" ma:contentTypeVersion="17" ma:contentTypeDescription="Een nieuw document maken." ma:contentTypeScope="" ma:versionID="944b5a78268ced8827c3fbb4554fe99c">
  <xsd:schema xmlns:xsd="http://www.w3.org/2001/XMLSchema" xmlns:xs="http://www.w3.org/2001/XMLSchema" xmlns:p="http://schemas.microsoft.com/office/2006/metadata/properties" xmlns:ns1="http://schemas.microsoft.com/sharepoint/v3" xmlns:ns2="ffc5ba99-205e-4b22-aa1c-4ae1fcf48e55" xmlns:ns3="51b07ca6-9c03-4e28-b28e-f663a8df32ad" targetNamespace="http://schemas.microsoft.com/office/2006/metadata/properties" ma:root="true" ma:fieldsID="12c310c5c0c7a16fdab7c52be8462fce" ns1:_="" ns2:_="" ns3:_="">
    <xsd:import namespace="http://schemas.microsoft.com/sharepoint/v3"/>
    <xsd:import namespace="ffc5ba99-205e-4b22-aa1c-4ae1fcf48e55"/>
    <xsd:import namespace="51b07ca6-9c03-4e28-b28e-f663a8df32ad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Beschikbaarheid" minOccurs="0"/>
                <xsd:element ref="ns2:Integriteit" minOccurs="0"/>
                <xsd:element ref="ns2:Vertrouwelijkheid" minOccurs="0"/>
                <xsd:element ref="ns2:Bedrijfsvoering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Eigenschappen van het geïntegreerd beleid voor naleving" ma:description="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Actie van de gebruikersinterface van het geïntegreerd beleid voor naleving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5ba99-205e-4b22-aa1c-4ae1fcf48e5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Ondernemingstrefwoorden" ma:fieldId="{23f27201-bee3-471e-b2e7-b64fd8b7ca38}" ma:taxonomyMulti="true" ma:sspId="803b2710-d74c-4943-b617-7c9a25be1c5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0bcc1a39-ef8b-46a7-b96d-20f1cd9a011c}" ma:internalName="TaxCatchAll" ma:showField="CatchAllData" ma:web="ffc5ba99-205e-4b22-aa1c-4ae1fcf48e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eschikbaarheid" ma:index="11" nillable="true" ma:displayName="Beschikbaarheid" ma:default="Belangrijk" ma:format="Dropdown" ma:internalName="Beschikbaarheid">
      <xsd:simpleType>
        <xsd:restriction base="dms:Choice">
          <xsd:enumeration value="Niet nodig"/>
          <xsd:enumeration value="Belangrijk"/>
          <xsd:enumeration value="Noodzakelijk"/>
          <xsd:enumeration value="Essentieel"/>
        </xsd:restriction>
      </xsd:simpleType>
    </xsd:element>
    <xsd:element name="Integriteit" ma:index="12" nillable="true" ma:displayName="Integriteit" ma:default="Beschermd" ma:format="Dropdown" ma:internalName="Integriteit">
      <xsd:simpleType>
        <xsd:restriction base="dms:Choice">
          <xsd:enumeration value="Niet zeker"/>
          <xsd:enumeration value="Beschermd"/>
          <xsd:enumeration value="Hoog"/>
          <xsd:enumeration value="Absoluut"/>
        </xsd:restriction>
      </xsd:simpleType>
    </xsd:element>
    <xsd:element name="Vertrouwelijkheid" ma:index="13" nillable="true" ma:displayName="Vertrouwelijkheid" ma:default="Intern" ma:format="Dropdown" ma:internalName="Vertrouwelijkheid">
      <xsd:simpleType>
        <xsd:restriction base="dms:Choice">
          <xsd:enumeration value="Openbaar"/>
          <xsd:enumeration value="Intern"/>
          <xsd:enumeration value="Vertrouwelijk"/>
          <xsd:enumeration value="Geheim"/>
        </xsd:restriction>
      </xsd:simpleType>
    </xsd:element>
    <xsd:element name="Bedrijfsvoering" ma:index="14" nillable="true" ma:displayName="Bedrijfsvoering" ma:format="Dropdown" ma:internalName="Bedrijfsvoering">
      <xsd:simpleType>
        <xsd:restriction base="dms:Choice">
          <xsd:enumeration value="Algemeen"/>
          <xsd:enumeration value="Secretariaat"/>
          <xsd:enumeration value="Communicatie"/>
          <xsd:enumeration value="P&amp;O"/>
          <xsd:enumeration value="Financieel"/>
          <xsd:enumeration value="ICT"/>
          <xsd:enumeration value="Fondswerving"/>
          <xsd:enumeration value="Locaties"/>
        </xsd:restriction>
      </xsd:simpleType>
    </xsd:element>
    <xsd:element name="SharedWithUsers" ma:index="17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07ca6-9c03-4e28-b28e-f663a8df32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1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9D6746-8939-4D61-8922-050044EA5C02}">
  <ds:schemaRefs>
    <ds:schemaRef ds:uri="http://www.w3.org/XML/1998/namespace"/>
    <ds:schemaRef ds:uri="http://schemas.openxmlformats.org/package/2006/metadata/core-properties"/>
    <ds:schemaRef ds:uri="http://purl.org/dc/elements/1.1/"/>
    <ds:schemaRef ds:uri="51b07ca6-9c03-4e28-b28e-f663a8df32ad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ffc5ba99-205e-4b22-aa1c-4ae1fcf48e55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4A04444-93D7-4EFF-A891-7B5535CBA0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236F08-9946-424F-8579-2C4C183CBB00}"/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162</Words>
  <Application>Microsoft Office PowerPoint</Application>
  <PresentationFormat>Diavoorstelling (4:3)</PresentationFormat>
  <Paragraphs>29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Caecilia Light</vt:lpstr>
      <vt:lpstr>Calibri</vt:lpstr>
      <vt:lpstr>Lato Regular</vt:lpstr>
      <vt:lpstr>Verdana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Ivonne Hulsink</dc:creator>
  <cp:lastModifiedBy>IJlien Havenaar</cp:lastModifiedBy>
  <cp:revision>41</cp:revision>
  <dcterms:created xsi:type="dcterms:W3CDTF">2015-06-18T12:13:59Z</dcterms:created>
  <dcterms:modified xsi:type="dcterms:W3CDTF">2019-03-13T12:30:59Z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0x0101009417EA313F915C44B07A1C7AD174CED0</vt:lpwstr>
  </property>
  <property fmtid="{D5CDD505-2E9C-101B-9397-08002B2CF9AE}" pid="3" name="TaxKeyword">
    <vt:lpwstr/>
  </property>
  <property fmtid="{D5CDD505-2E9C-101B-9397-08002B2CF9AE}" pid="4" name="AuthorIds_UIVersion_1024">
    <vt:lpwstr>2231</vt:lpwstr>
  </property>
</Properties>
</file>